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7" r:id="rId7"/>
    <p:sldId id="265" r:id="rId8"/>
    <p:sldId id="296" r:id="rId9"/>
    <p:sldId id="298" r:id="rId10"/>
    <p:sldId id="299" r:id="rId11"/>
    <p:sldId id="300" r:id="rId12"/>
    <p:sldId id="301" r:id="rId13"/>
    <p:sldId id="302" r:id="rId14"/>
    <p:sldId id="303" r:id="rId15"/>
    <p:sldId id="271" r:id="rId16"/>
    <p:sldId id="297" r:id="rId17"/>
    <p:sldId id="29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6C"/>
    <a:srgbClr val="2468D6"/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3963" autoAdjust="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orient="horz" pos="2160"/>
        <p:guide pos="3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D2638-5313-4B64-878D-A284C3526A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8427-DD18-4FC4-8F0A-CDCFAE90A2A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89-5307-4634-BCF7-184E2903B16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2394-46F0-4523-8621-BE6C358544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10" Type="http://schemas.microsoft.com/office/2007/relationships/media" Target="../media/media1.mp3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69875" y="2760345"/>
            <a:ext cx="117017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</a:t>
            </a:r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的神经机器翻译</a:t>
            </a:r>
            <a:endParaRPr lang="zh-CN" altLang="en-US" sz="6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>
            <p:custDataLst>
              <p:tags r:id="rId5"/>
            </p:custDataLst>
          </p:nvPr>
        </p:nvSpPr>
        <p:spPr>
          <a:xfrm>
            <a:off x="4147483" y="5644929"/>
            <a:ext cx="1961515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李增圣</a:t>
            </a:r>
            <a:endParaRPr lang="zh-CN" altLang="en-US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6"/>
            </p:custDataLst>
          </p:nvPr>
        </p:nvSpPr>
        <p:spPr>
          <a:xfrm>
            <a:off x="7068659" y="5644929"/>
            <a:ext cx="221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徐俊刚</a:t>
            </a:r>
            <a:endParaRPr lang="zh-CN" altLang="en-US" sz="2000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649730"/>
            <a:ext cx="4775835" cy="753110"/>
          </a:xfrm>
          <a:prstGeom prst="rect">
            <a:avLst/>
          </a:prstGeom>
        </p:spPr>
        <p:txBody>
          <a:bodyPr wrap="square"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AutoNum type="arabicPlain"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.utils/loss_utils.py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实现标签平滑、损失封装与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Noam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学习率调度。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6" name="图片 6" descr="2025-05-28_142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805180"/>
            <a:ext cx="4344035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605597"/>
            <a:ext cx="5080000" cy="753110"/>
          </a:xfrm>
          <a:prstGeom prst="rect">
            <a:avLst/>
          </a:prstGeom>
        </p:spPr>
        <p:txBody>
          <a:bodyPr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None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2.utils/predict.py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提供贪婪解码与批量推理接口，方便测试翻译质量。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7" name="图片 7" descr="2025-05-28_142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10" y="1010285"/>
            <a:ext cx="6744335" cy="53981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729105"/>
            <a:ext cx="4840605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None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3,train.py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主训练脚本，整合数据加载、模型构建、损失计算与日志输出。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8" descr="2025-05-28_1424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165" y="913765"/>
            <a:ext cx="5969635" cy="54286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234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rgbClr val="123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BLEU4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得分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654810"/>
            <a:ext cx="435546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按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BLEU-4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指标对已训练模型进行离线评估。实验结论：在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 15 K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对句的实验设置中，最终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 BLEU-4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约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 15.3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；对比无标签平滑的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 14.1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提升显著。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9" name="图片 9" descr="2025-05-28_142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55" y="1144270"/>
            <a:ext cx="7114540" cy="4555490"/>
          </a:xfrm>
          <a:prstGeom prst="rect">
            <a:avLst/>
          </a:prstGeom>
        </p:spPr>
      </p:pic>
      <p:pic>
        <p:nvPicPr>
          <p:cNvPr id="10" name="图片 10" descr="2025-05-28_1427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55" y="2859405"/>
            <a:ext cx="2171700" cy="3930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313759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</a:t>
            </a:r>
            <a:r>
              <a:rPr lang="zh-CN" altLang="en-US" sz="6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老师同学指正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5685859" y="20999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685859" y="30678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5685859" y="40357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>
            <p:custDataLst>
              <p:tags r:id="rId5"/>
            </p:custDataLst>
          </p:nvPr>
        </p:nvSpPr>
        <p:spPr>
          <a:xfrm>
            <a:off x="6790759" y="20999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</a:t>
            </a:r>
            <a:r>
              <a:rPr lang="zh-CN" altLang="en-US" sz="2000" b="1" dirty="0"/>
              <a:t>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6790759" y="30678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实验过程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6790759" y="40357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实验</a:t>
            </a:r>
            <a:r>
              <a:rPr lang="zh-CN" altLang="en-US" sz="2000" b="1" dirty="0" smtClean="0"/>
              <a:t>结果</a:t>
            </a:r>
            <a:endParaRPr lang="zh-CN" altLang="en-US" sz="2000" b="1" dirty="0" smtClean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sz="24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2150" y="1206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0375" y="1737995"/>
            <a:ext cx="1131951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l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使用基于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架构的神经网络模型进行中英文机器翻译。通过使用自定义的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Tokenizer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进行数据处理，采用基于位置编码的词嵌入方法和多头注意力机制，提高翻译效果。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450" y="2499995"/>
            <a:ext cx="1120711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TM-training-set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：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TM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训练集是用于翻译模型训练的双语数据，一共提供了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199630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个句子对作为样本。包含文件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chinese.txt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，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english.txt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，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chinese.tree.txt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，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english.tree.txt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，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Alignment.txt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4000" b="1" spc="6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450" y="1629410"/>
            <a:ext cx="4515485" cy="1368425"/>
          </a:xfrm>
          <a:prstGeom prst="rect">
            <a:avLst/>
          </a:prstGeom>
        </p:spPr>
        <p:txBody>
          <a:bodyPr wrap="square"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AutoNum type="arabicPlain"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.utils/tokenizer.py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负责原始中英文本的读取、分词、词频统计、词表建立、句子编码及解码。英文分词调用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nltk.word_tokenize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，中文分词使用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jieba.cut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7" name="图片 1" descr="2025-05-28_142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877570"/>
            <a:ext cx="6068695" cy="5956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635760"/>
            <a:ext cx="5080000" cy="1060450"/>
          </a:xfrm>
          <a:prstGeom prst="rect">
            <a:avLst/>
          </a:prstGeom>
        </p:spPr>
        <p:txBody>
          <a:bodyPr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None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2.utils/dataset.py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将编码后的句对封装成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PyTorch Dataset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，并在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Batch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中生成掩码和目标偏移。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8" name="图片 2" descr="2025-05-28_141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525" y="865505"/>
            <a:ext cx="5507355" cy="5992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715" y="1144270"/>
            <a:ext cx="2984500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Transformer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669415"/>
            <a:ext cx="4387850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None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1. models/modules.py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提供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Transformer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的最小功能块：多头注意力、前馈网络、子层残差连接及输出投影层。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6" name="图片 3" descr="2025-05-28_142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05" y="805815"/>
            <a:ext cx="5986780" cy="6052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669415"/>
            <a:ext cx="4330700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lvl="2" indent="0" algn="l" defTabSz="266700">
              <a:spcBef>
                <a:spcPts val="1200"/>
              </a:spcBef>
              <a:spcAft>
                <a:spcPts val="600"/>
              </a:spcAft>
              <a:buFont typeface="Times New Roman" panose="02020603050405020304"/>
              <a:buNone/>
            </a:pPr>
            <a:r>
              <a:rPr lang="en-US" altLang="zh-CN" b="1">
                <a:latin typeface="Times New Roman" panose="02020603050405020304"/>
                <a:ea typeface="黑体" panose="02010609060101010101" charset="-122"/>
              </a:rPr>
              <a:t>2.models/transformer.py</a:t>
            </a:r>
            <a:endParaRPr lang="en-US" altLang="zh-CN" b="1">
              <a:latin typeface="Times New Roman" panose="02020603050405020304"/>
              <a:ea typeface="黑体" panose="02010609060101010101" charset="-122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组装完整的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Encoder-Decoder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结构，并暴露 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encode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、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decode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、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forward 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接口。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715" y="1144270"/>
            <a:ext cx="2984500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Transformer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5" descr="2025-05-28_142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90" y="1144270"/>
            <a:ext cx="7194550" cy="51460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1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2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3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4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4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5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6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7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8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9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WPS 演示</Application>
  <PresentationFormat>宽屏</PresentationFormat>
  <Paragraphs>161</Paragraphs>
  <Slides>15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Impact MT Std</vt:lpstr>
      <vt:lpstr>等线</vt:lpstr>
      <vt:lpstr>Arial Unicode MS</vt:lpstr>
      <vt:lpstr>等线 Light</vt:lpstr>
      <vt:lpstr>Calibri</vt:lpstr>
      <vt:lpstr>Times New Roman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sakura</cp:lastModifiedBy>
  <cp:revision>155</cp:revision>
  <dcterms:created xsi:type="dcterms:W3CDTF">2025-04-15T04:12:00Z</dcterms:created>
  <dcterms:modified xsi:type="dcterms:W3CDTF">2025-05-28T06:45:31Z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9A52F2A306A7939B1FDCFD674C50AFAF_42</vt:lpwstr>
  </property>
</Properties>
</file>